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9"/>
  </p:notesMasterIdLst>
  <p:sldIdLst>
    <p:sldId id="322" r:id="rId3"/>
    <p:sldId id="405" r:id="rId4"/>
    <p:sldId id="450" r:id="rId5"/>
    <p:sldId id="456" r:id="rId6"/>
    <p:sldId id="445" r:id="rId7"/>
    <p:sldId id="460" r:id="rId8"/>
    <p:sldId id="466" r:id="rId9"/>
    <p:sldId id="472" r:id="rId10"/>
    <p:sldId id="477" r:id="rId11"/>
    <p:sldId id="473" r:id="rId12"/>
    <p:sldId id="474" r:id="rId13"/>
    <p:sldId id="393" r:id="rId14"/>
    <p:sldId id="394" r:id="rId15"/>
    <p:sldId id="389" r:id="rId16"/>
    <p:sldId id="390" r:id="rId17"/>
    <p:sldId id="335" r:id="rId18"/>
    <p:sldId id="357" r:id="rId19"/>
    <p:sldId id="395" r:id="rId20"/>
    <p:sldId id="396" r:id="rId21"/>
    <p:sldId id="397" r:id="rId22"/>
    <p:sldId id="398" r:id="rId23"/>
    <p:sldId id="399" r:id="rId24"/>
    <p:sldId id="392" r:id="rId25"/>
    <p:sldId id="401" r:id="rId26"/>
    <p:sldId id="402" r:id="rId27"/>
    <p:sldId id="403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9" autoAdjust="0"/>
    <p:restoredTop sz="96928"/>
  </p:normalViewPr>
  <p:slideViewPr>
    <p:cSldViewPr snapToGrid="0" snapToObjects="1" showGuides="1">
      <p:cViewPr varScale="1">
        <p:scale>
          <a:sx n="99" d="100"/>
          <a:sy n="99" d="100"/>
        </p:scale>
        <p:origin x="200" y="7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svg"/><Relationship Id="rId4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silientdb.com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0.sv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0.sv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0.sv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CEBDF869-4ABC-2447-816D-67618226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04132"/>
            <a:ext cx="12192000" cy="1200329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 Global Scale Resilient 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Fabric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996688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2561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09167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81" y="2338520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996688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990525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983903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634489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518" y="2333022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155" y="2338520"/>
            <a:ext cx="1627100" cy="1627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BD7E6-4BD3-FB4E-A184-49504E354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4277" y="2338519"/>
            <a:ext cx="1426253" cy="16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4162669E-0ADB-8C46-9D71-0A1ED80F6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7" y="-158740"/>
            <a:ext cx="1510750" cy="1510750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3861280"/>
            <a:ext cx="10515600" cy="10813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 traditional BFT consensus:</a:t>
            </a:r>
          </a:p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PBFT, Zyzzyva, SBFT…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4D484-63C3-F34D-9C01-F12D2C746DBA}"/>
              </a:ext>
            </a:extLst>
          </p:cNvPr>
          <p:cNvGrpSpPr/>
          <p:nvPr/>
        </p:nvGrpSpPr>
        <p:grpSpPr>
          <a:xfrm>
            <a:off x="708992" y="287322"/>
            <a:ext cx="914400" cy="5741499"/>
            <a:chOff x="708992" y="287322"/>
            <a:chExt cx="914400" cy="5741499"/>
          </a:xfrm>
        </p:grpSpPr>
        <p:pic>
          <p:nvPicPr>
            <p:cNvPr id="10" name="Graphic 9" descr="DJ">
              <a:extLst>
                <a:ext uri="{FF2B5EF4-FFF2-40B4-BE49-F238E27FC236}">
                  <a16:creationId xmlns:a16="http://schemas.microsoft.com/office/drawing/2014/main" id="{83815FEF-A084-B748-B13D-8192972B1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Pilot">
              <a:extLst>
                <a:ext uri="{FF2B5EF4-FFF2-40B4-BE49-F238E27FC236}">
                  <a16:creationId xmlns:a16="http://schemas.microsoft.com/office/drawing/2014/main" id="{4AA14D21-E2E6-B840-8CA9-3C7A929A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Welder">
              <a:extLst>
                <a:ext uri="{FF2B5EF4-FFF2-40B4-BE49-F238E27FC236}">
                  <a16:creationId xmlns:a16="http://schemas.microsoft.com/office/drawing/2014/main" id="{A7DFB704-68E1-1E4F-8344-021F4F32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Astronaut">
              <a:extLst>
                <a:ext uri="{FF2B5EF4-FFF2-40B4-BE49-F238E27FC236}">
                  <a16:creationId xmlns:a16="http://schemas.microsoft.com/office/drawing/2014/main" id="{E2F469AF-DA6B-DB42-9E7F-0F390365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Farmer">
              <a:extLst>
                <a:ext uri="{FF2B5EF4-FFF2-40B4-BE49-F238E27FC236}">
                  <a16:creationId xmlns:a16="http://schemas.microsoft.com/office/drawing/2014/main" id="{20ECE8EA-6071-BD49-B669-0A29E720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DA345D-19F8-5B48-BB2D-B27A0D4B2B0A}"/>
              </a:ext>
            </a:extLst>
          </p:cNvPr>
          <p:cNvGrpSpPr/>
          <p:nvPr/>
        </p:nvGrpSpPr>
        <p:grpSpPr>
          <a:xfrm>
            <a:off x="10363195" y="287322"/>
            <a:ext cx="914400" cy="5741499"/>
            <a:chOff x="708992" y="287322"/>
            <a:chExt cx="914400" cy="5741499"/>
          </a:xfrm>
        </p:grpSpPr>
        <p:pic>
          <p:nvPicPr>
            <p:cNvPr id="25" name="Graphic 24" descr="DJ">
              <a:extLst>
                <a:ext uri="{FF2B5EF4-FFF2-40B4-BE49-F238E27FC236}">
                  <a16:creationId xmlns:a16="http://schemas.microsoft.com/office/drawing/2014/main" id="{DF022012-88DA-C84E-A92D-D7D9CB5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lot">
              <a:extLst>
                <a:ext uri="{FF2B5EF4-FFF2-40B4-BE49-F238E27FC236}">
                  <a16:creationId xmlns:a16="http://schemas.microsoft.com/office/drawing/2014/main" id="{FF2EBEF0-8260-5944-B77F-A5E1C011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elder">
              <a:extLst>
                <a:ext uri="{FF2B5EF4-FFF2-40B4-BE49-F238E27FC236}">
                  <a16:creationId xmlns:a16="http://schemas.microsoft.com/office/drawing/2014/main" id="{F3D5330C-893B-7C45-B99F-DE8342C0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Astronaut">
              <a:extLst>
                <a:ext uri="{FF2B5EF4-FFF2-40B4-BE49-F238E27FC236}">
                  <a16:creationId xmlns:a16="http://schemas.microsoft.com/office/drawing/2014/main" id="{14A23F59-3A9D-F346-BBD5-B7E08A53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Farmer">
              <a:extLst>
                <a:ext uri="{FF2B5EF4-FFF2-40B4-BE49-F238E27FC236}">
                  <a16:creationId xmlns:a16="http://schemas.microsoft.com/office/drawing/2014/main" id="{A0AA8FC8-AE17-9A4B-B3BD-067B0E23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C5C113C8-3D08-A04F-B89D-889600D8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920" y="-165423"/>
            <a:ext cx="1510750" cy="15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1 0.03379 L 0.00221 0.75926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42 0.05787 L 0.00442 0.7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4162669E-0ADB-8C46-9D71-0A1ED80F6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7" y="-158740"/>
            <a:ext cx="1510750" cy="1510750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cheap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4D484-63C3-F34D-9C01-F12D2C746DBA}"/>
              </a:ext>
            </a:extLst>
          </p:cNvPr>
          <p:cNvGrpSpPr/>
          <p:nvPr/>
        </p:nvGrpSpPr>
        <p:grpSpPr>
          <a:xfrm>
            <a:off x="708992" y="287322"/>
            <a:ext cx="914400" cy="5741499"/>
            <a:chOff x="708992" y="287322"/>
            <a:chExt cx="914400" cy="5741499"/>
          </a:xfrm>
        </p:grpSpPr>
        <p:pic>
          <p:nvPicPr>
            <p:cNvPr id="10" name="Graphic 9" descr="DJ">
              <a:extLst>
                <a:ext uri="{FF2B5EF4-FFF2-40B4-BE49-F238E27FC236}">
                  <a16:creationId xmlns:a16="http://schemas.microsoft.com/office/drawing/2014/main" id="{83815FEF-A084-B748-B13D-8192972B1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Pilot">
              <a:extLst>
                <a:ext uri="{FF2B5EF4-FFF2-40B4-BE49-F238E27FC236}">
                  <a16:creationId xmlns:a16="http://schemas.microsoft.com/office/drawing/2014/main" id="{4AA14D21-E2E6-B840-8CA9-3C7A929A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Welder">
              <a:extLst>
                <a:ext uri="{FF2B5EF4-FFF2-40B4-BE49-F238E27FC236}">
                  <a16:creationId xmlns:a16="http://schemas.microsoft.com/office/drawing/2014/main" id="{A7DFB704-68E1-1E4F-8344-021F4F32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Astronaut">
              <a:extLst>
                <a:ext uri="{FF2B5EF4-FFF2-40B4-BE49-F238E27FC236}">
                  <a16:creationId xmlns:a16="http://schemas.microsoft.com/office/drawing/2014/main" id="{E2F469AF-DA6B-DB42-9E7F-0F390365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Farmer">
              <a:extLst>
                <a:ext uri="{FF2B5EF4-FFF2-40B4-BE49-F238E27FC236}">
                  <a16:creationId xmlns:a16="http://schemas.microsoft.com/office/drawing/2014/main" id="{20ECE8EA-6071-BD49-B669-0A29E720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DA345D-19F8-5B48-BB2D-B27A0D4B2B0A}"/>
              </a:ext>
            </a:extLst>
          </p:cNvPr>
          <p:cNvGrpSpPr/>
          <p:nvPr/>
        </p:nvGrpSpPr>
        <p:grpSpPr>
          <a:xfrm>
            <a:off x="10363195" y="287322"/>
            <a:ext cx="914400" cy="5741499"/>
            <a:chOff x="708992" y="287322"/>
            <a:chExt cx="914400" cy="5741499"/>
          </a:xfrm>
        </p:grpSpPr>
        <p:pic>
          <p:nvPicPr>
            <p:cNvPr id="25" name="Graphic 24" descr="DJ">
              <a:extLst>
                <a:ext uri="{FF2B5EF4-FFF2-40B4-BE49-F238E27FC236}">
                  <a16:creationId xmlns:a16="http://schemas.microsoft.com/office/drawing/2014/main" id="{DF022012-88DA-C84E-A92D-D7D9CB5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lot">
              <a:extLst>
                <a:ext uri="{FF2B5EF4-FFF2-40B4-BE49-F238E27FC236}">
                  <a16:creationId xmlns:a16="http://schemas.microsoft.com/office/drawing/2014/main" id="{FF2EBEF0-8260-5944-B77F-A5E1C011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elder">
              <a:extLst>
                <a:ext uri="{FF2B5EF4-FFF2-40B4-BE49-F238E27FC236}">
                  <a16:creationId xmlns:a16="http://schemas.microsoft.com/office/drawing/2014/main" id="{F3D5330C-893B-7C45-B99F-DE8342C0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Astronaut">
              <a:extLst>
                <a:ext uri="{FF2B5EF4-FFF2-40B4-BE49-F238E27FC236}">
                  <a16:creationId xmlns:a16="http://schemas.microsoft.com/office/drawing/2014/main" id="{14A23F59-3A9D-F346-BBD5-B7E08A53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Farmer">
              <a:extLst>
                <a:ext uri="{FF2B5EF4-FFF2-40B4-BE49-F238E27FC236}">
                  <a16:creationId xmlns:a16="http://schemas.microsoft.com/office/drawing/2014/main" id="{A0AA8FC8-AE17-9A4B-B3BD-067B0E23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C5C113C8-3D08-A04F-B89D-889600D8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920" y="-165423"/>
            <a:ext cx="1510750" cy="15107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3FA2578-B052-BA47-BA0D-06676130AAAD}"/>
              </a:ext>
            </a:extLst>
          </p:cNvPr>
          <p:cNvSpPr txBox="1">
            <a:spLocks/>
          </p:cNvSpPr>
          <p:nvPr/>
        </p:nvSpPr>
        <p:spPr bwMode="auto">
          <a:xfrm>
            <a:off x="1007164" y="5019184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Low Scalability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1 0.03379 L 0.00221 0.75926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42 0.05787 L 0.00442 0.7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7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17924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47666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181592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181101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35248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38481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8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26639" y="283065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Limitations of Existing Consensus Protocols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0AA9E474-E660-204B-84E9-99BFF76D1891}"/>
              </a:ext>
            </a:extLst>
          </p:cNvPr>
          <p:cNvSpPr txBox="1">
            <a:spLocks/>
          </p:cNvSpPr>
          <p:nvPr/>
        </p:nvSpPr>
        <p:spPr bwMode="auto">
          <a:xfrm>
            <a:off x="201361" y="5116251"/>
            <a:ext cx="11789277" cy="83099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Normal-case metrics for a system with z clusters, each with n replicas of which at most f , n &gt; 3f , are Byzantine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1AC85-3C89-3845-92D7-6EE08B6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2" y="1262130"/>
            <a:ext cx="11109632" cy="3744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AC9CCB-1871-914D-8B6A-370DC2D972CF}"/>
              </a:ext>
            </a:extLst>
          </p:cNvPr>
          <p:cNvSpPr/>
          <p:nvPr/>
        </p:nvSpPr>
        <p:spPr>
          <a:xfrm>
            <a:off x="629213" y="2200871"/>
            <a:ext cx="11109632" cy="787027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7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467882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467882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467882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467882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492868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852492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852492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844024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467882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868916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707581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854541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849548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849383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648509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837229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4025949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5214669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6403389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592109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942704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716804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516371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516371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516371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516371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516371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780829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5241442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5236449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6423075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6418082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609300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604142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594483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600423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3267654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4052933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4047940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4047775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4052933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4047775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4034798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4045114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4034798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4045114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4045114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4035621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4038116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1456687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1456687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1456687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1456687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570066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841297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841297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835513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1456687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857721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696386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843346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838353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838188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637314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826034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4014754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5203474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6392194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580914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505176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505176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505176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505176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505176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769634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5230247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5225254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6406887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6406722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598105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592947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583288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589228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4041738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4036745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4036580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4041738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4036580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4023603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4033919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4023603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4033919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4033919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4024426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4026921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5349388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618491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607040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607040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725671" y="1145701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854092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3101009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3101915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6376861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6426401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6426279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6431028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6417720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6416888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6411739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6412087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2380192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2312128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5837" y="557475"/>
            <a:ext cx="109728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Local Replication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86988"/>
            <a:ext cx="12192000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employs PBFT for local replication.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 out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3f+1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 phases of which two require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View-Change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protocol for replacing malicious primary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E4B1B32-40D0-5E47-8710-FE244D43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070" y="1651087"/>
            <a:ext cx="1238026" cy="1642012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E8C4A60-3182-C747-8D47-BCD927AB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9866" y="1651087"/>
            <a:ext cx="1238026" cy="1642012"/>
          </a:xfrm>
          <a:prstGeom prst="rect">
            <a:avLst/>
          </a:prstGeom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2A5FB157-9A45-1B49-9CD3-9E4DCE2B101E}"/>
              </a:ext>
            </a:extLst>
          </p:cNvPr>
          <p:cNvSpPr/>
          <p:nvPr/>
        </p:nvSpPr>
        <p:spPr>
          <a:xfrm>
            <a:off x="9060853" y="1457968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08E7F900-6B2E-E443-9913-A6F2D02EE198}"/>
              </a:ext>
            </a:extLst>
          </p:cNvPr>
          <p:cNvSpPr/>
          <p:nvPr/>
        </p:nvSpPr>
        <p:spPr>
          <a:xfrm rot="10800000">
            <a:off x="9141560" y="2550062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Civil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874635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874635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874635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874635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94544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579078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579078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412365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874635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678857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114334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932817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104017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932817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761617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590417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769436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771933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751301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761617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751301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761617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419217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136269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169318" y="484337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273262" y="4838594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069431" y="4831270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11048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613545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592913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603229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592913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603229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582597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514212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949758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949758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949758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949758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949758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5A8912-D48C-5349-8548-F02EB2FDF086}"/>
              </a:ext>
            </a:extLst>
          </p:cNvPr>
          <p:cNvSpPr/>
          <p:nvPr/>
        </p:nvSpPr>
        <p:spPr>
          <a:xfrm>
            <a:off x="9460148" y="2695758"/>
            <a:ext cx="2373947" cy="21942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Construct certificates that include T and n-f Commit messages.</a:t>
            </a:r>
          </a:p>
        </p:txBody>
      </p:sp>
    </p:spTree>
    <p:extLst>
      <p:ext uri="{BB962C8B-B14F-4D97-AF65-F5344CB8AC3E}">
        <p14:creationId xmlns:p14="http://schemas.microsoft.com/office/powerpoint/2010/main" val="42814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5" grpId="0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65564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1556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375482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295722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13318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20772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26939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30374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490030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14605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545808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560822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493814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08353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490030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395837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06035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14660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35917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27449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14660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29024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2462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398280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256789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89197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55078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17894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41300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6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792051" y="2012544"/>
            <a:ext cx="10515600" cy="24620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orders requests deterministically.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</a:t>
            </a:r>
            <a:r>
              <a:rPr lang="en-US" sz="2400" dirty="0" err="1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&lt; j, requests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are executed before requests of cluster </a:t>
            </a:r>
            <a:r>
              <a:rPr lang="en-US" sz="2400" dirty="0" err="1">
                <a:latin typeface="Palatino Linotype" panose="02040502050505030304" pitchFamily="18" charset="0"/>
              </a:rPr>
              <a:t>C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j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example: requests of C</a:t>
            </a:r>
            <a:r>
              <a:rPr lang="en-US" sz="2400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are executed before C</a:t>
            </a:r>
            <a:r>
              <a:rPr lang="en-US" sz="2400" baseline="-25000" dirty="0">
                <a:latin typeface="Palatino Linotype" panose="02040502050505030304" pitchFamily="18" charset="0"/>
              </a:rPr>
              <a:t>2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47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14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84EC33F-6561-104B-B45F-786382B08BBB}"/>
              </a:ext>
            </a:extLst>
          </p:cNvPr>
          <p:cNvSpPr txBox="1">
            <a:spLocks/>
          </p:cNvSpPr>
          <p:nvPr/>
        </p:nvSpPr>
        <p:spPr bwMode="auto">
          <a:xfrm>
            <a:off x="0" y="6552754"/>
            <a:ext cx="4956922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40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is open-sourced at 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https://resilientdb.com/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12895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</a:t>
            </a:r>
            <a:r>
              <a:rPr lang="en-US" sz="2200" dirty="0" err="1">
                <a:latin typeface="Palatino Linotype" panose="02040502050505030304" pitchFamily="18" charset="0"/>
              </a:rPr>
              <a:t>GeoBFT</a:t>
            </a:r>
            <a:r>
              <a:rPr lang="en-US" sz="2200" dirty="0">
                <a:latin typeface="Palatino Linotype" panose="02040502050505030304" pitchFamily="18" charset="0"/>
              </a:rPr>
              <a:t>, each replica executes z requests, each belonging to a different cluster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exchanged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3857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565386"/>
            <a:ext cx="12192000" cy="43412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8-core Intel Skylake CPUs and had access to 16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160K clients deployed on eight 4-core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Replicas deployed across six different regions: Oregon, Iowa, Montreal, Belgium, Taiwan and Sydney.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Primaries for centralized protocol placed at Oregon (highest bandwidth).</a:t>
            </a:r>
          </a:p>
        </p:txBody>
      </p:sp>
    </p:spTree>
    <p:extLst>
      <p:ext uri="{BB962C8B-B14F-4D97-AF65-F5344CB8AC3E}">
        <p14:creationId xmlns:p14="http://schemas.microsoft.com/office/powerpoint/2010/main" val="190061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301EDEF-9ACA-4D46-A08D-96B0EF4E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05" y="155963"/>
            <a:ext cx="5373796" cy="5111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603" y="2095656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2279620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Total replicas = 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BDB9A-BA1F-1B40-80F2-A1FB96EB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13" y="5509134"/>
            <a:ext cx="7800304" cy="4369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3993F-90FA-E749-A6C4-413BBA26909E}"/>
              </a:ext>
            </a:extLst>
          </p:cNvPr>
          <p:cNvGrpSpPr/>
          <p:nvPr/>
        </p:nvGrpSpPr>
        <p:grpSpPr>
          <a:xfrm>
            <a:off x="8229218" y="676825"/>
            <a:ext cx="1657144" cy="1275008"/>
            <a:chOff x="8246709" y="746975"/>
            <a:chExt cx="1657144" cy="12750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AC6CCE-BD59-3547-BEC7-E505833E0942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1D3C6-5A7E-EA44-92B4-6D7B670C5DB3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7CA0B8EC-E000-B742-91D3-84DADAF69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1.3x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8171614" y="726968"/>
            <a:ext cx="1985947" cy="2809741"/>
            <a:chOff x="8171614" y="726968"/>
            <a:chExt cx="1985947" cy="28097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7269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238010" y="3040184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542422" y="975230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3479" y="2202287"/>
              <a:ext cx="805220" cy="10980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48967" y="1786593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3.1x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3685406" y="6326031"/>
            <a:ext cx="4332955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4 clusters and 7 replicas per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666B5-DCB1-AF4A-9BF9-48F135742B3A}"/>
              </a:ext>
            </a:extLst>
          </p:cNvPr>
          <p:cNvSpPr txBox="1">
            <a:spLocks/>
          </p:cNvSpPr>
          <p:nvPr/>
        </p:nvSpPr>
        <p:spPr bwMode="auto">
          <a:xfrm>
            <a:off x="32603" y="2095656"/>
            <a:ext cx="3123144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Batching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8925-4EDB-3643-AD86-706789E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44" y="5451660"/>
            <a:ext cx="7800304" cy="43695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6D4CAD1-F9BE-6E42-9171-C5739D9A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80" y="72343"/>
            <a:ext cx="5502408" cy="51480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EEECEF-E444-B640-A9FC-16DDD446712D}"/>
              </a:ext>
            </a:extLst>
          </p:cNvPr>
          <p:cNvGrpSpPr/>
          <p:nvPr/>
        </p:nvGrpSpPr>
        <p:grpSpPr>
          <a:xfrm>
            <a:off x="8003045" y="711458"/>
            <a:ext cx="1657144" cy="1275008"/>
            <a:chOff x="8246709" y="746975"/>
            <a:chExt cx="1657144" cy="1275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24EC1D-3DF5-9E49-96A2-97AEA3802AF5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BEC8D9-2D65-B249-8F0A-C77C644F8BE7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5EE15FBE-89C4-9641-B174-2CFF8CD9CC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1.6x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1DF1FF-F396-F841-9F94-347A4138F3A9}"/>
              </a:ext>
            </a:extLst>
          </p:cNvPr>
          <p:cNvGrpSpPr/>
          <p:nvPr/>
        </p:nvGrpSpPr>
        <p:grpSpPr>
          <a:xfrm>
            <a:off x="7988165" y="662573"/>
            <a:ext cx="1985947" cy="3170351"/>
            <a:chOff x="7988165" y="662573"/>
            <a:chExt cx="1985947" cy="31703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D7E175-9614-C144-854F-F8B92B5A61EA}"/>
                </a:ext>
              </a:extLst>
            </p:cNvPr>
            <p:cNvSpPr/>
            <p:nvPr/>
          </p:nvSpPr>
          <p:spPr>
            <a:xfrm>
              <a:off x="7988165" y="662573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E71C9C-2472-C54F-8F24-4A3593F9F11A}"/>
                </a:ext>
              </a:extLst>
            </p:cNvPr>
            <p:cNvSpPr/>
            <p:nvPr/>
          </p:nvSpPr>
          <p:spPr>
            <a:xfrm>
              <a:off x="8015924" y="3336399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07C9A5-E029-F249-BE37-7D1D9DEFE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58973" y="910835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E8900B-8882-4644-9BD5-EB152BAE6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030" y="2262517"/>
              <a:ext cx="805220" cy="1266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497C490E-3E85-1442-B330-7C203E7FC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65518" y="1799472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6x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7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461456"/>
            <a:ext cx="12192000" cy="4426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 achieving faster local replication, </a:t>
            </a: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can employ other efficient BFT protocols, such as PoE.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Modern cryptographic techniques such as Threshold signatures can be used in place of sending n-f Commit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a cluster does not have a request, it can send “no-op”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optimizes consensus by reducing global communication costs.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Parallel local replication helps to increase system throughput.</a:t>
            </a:r>
          </a:p>
        </p:txBody>
      </p:sp>
    </p:spTree>
    <p:extLst>
      <p:ext uri="{BB962C8B-B14F-4D97-AF65-F5344CB8AC3E}">
        <p14:creationId xmlns:p14="http://schemas.microsoft.com/office/powerpoint/2010/main" val="1430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13881" y="1414622"/>
            <a:ext cx="12078119" cy="4157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. </a:t>
            </a:r>
            <a:r>
              <a:rPr lang="en-US" sz="1200" dirty="0" err="1">
                <a:latin typeface="Palatino Linotype" panose="02040502050505030304" pitchFamily="18" charset="0"/>
              </a:rPr>
              <a:t>ResilientDB</a:t>
            </a:r>
            <a:r>
              <a:rPr lang="en-US" sz="1200" dirty="0">
                <a:latin typeface="Palatino Linotype" panose="02040502050505030304" pitchFamily="18" charset="0"/>
              </a:rPr>
              <a:t>: Global Scale Resilient Blockchain Fabric. Proc. VLDB Endow., 13(6):868–883, Feb. 2020.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tolerance. In Proceedings of the Third Symposium on Operating Systems Design and Implementation, pages 173–186. USENIX Association, 1999.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 and proactive recovery. ACM Transactions on Computer Systems, 20(4):398–461, 2002. doi:10.1145/571637.571640.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M. Yin, D. </a:t>
            </a:r>
            <a:r>
              <a:rPr lang="en-US" sz="1200" dirty="0" err="1">
                <a:latin typeface="Palatino Linotype" panose="02040502050505030304" pitchFamily="18" charset="0"/>
              </a:rPr>
              <a:t>Malkhi</a:t>
            </a:r>
            <a:r>
              <a:rPr lang="en-US" sz="1200" dirty="0">
                <a:latin typeface="Palatino Linotype" panose="02040502050505030304" pitchFamily="18" charset="0"/>
              </a:rPr>
              <a:t>, M. K. Reiter, G. G. </a:t>
            </a:r>
            <a:r>
              <a:rPr lang="en-US" sz="1200" dirty="0" err="1">
                <a:latin typeface="Palatino Linotype" panose="02040502050505030304" pitchFamily="18" charset="0"/>
              </a:rPr>
              <a:t>Gueta</a:t>
            </a:r>
            <a:r>
              <a:rPr lang="en-US" sz="1200" dirty="0">
                <a:latin typeface="Palatino Linotype" panose="02040502050505030304" pitchFamily="18" charset="0"/>
              </a:rPr>
              <a:t>, and I. Abraham. </a:t>
            </a:r>
            <a:r>
              <a:rPr lang="en-US" sz="1200" dirty="0" err="1">
                <a:latin typeface="Palatino Linotype" panose="02040502050505030304" pitchFamily="18" charset="0"/>
              </a:rPr>
              <a:t>HotStuff</a:t>
            </a:r>
            <a:r>
              <a:rPr lang="en-US" sz="1200" dirty="0">
                <a:latin typeface="Palatino Linotype" panose="02040502050505030304" pitchFamily="18" charset="0"/>
              </a:rPr>
              <a:t>: BFT consensus with linearity and responsiveness. In Proceedings of the 2019 ACM Symposium on Principles of Distributed Computing, PODC, pages 347–356. ACM, 2019.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R. </a:t>
            </a:r>
            <a:r>
              <a:rPr lang="en-US" sz="1200" dirty="0" err="1">
                <a:latin typeface="Palatino Linotype" panose="02040502050505030304" pitchFamily="18" charset="0"/>
              </a:rPr>
              <a:t>Kotla</a:t>
            </a:r>
            <a:r>
              <a:rPr lang="en-US" sz="1200" dirty="0">
                <a:latin typeface="Palatino Linotype" panose="02040502050505030304" pitchFamily="18" charset="0"/>
              </a:rPr>
              <a:t>, L. </a:t>
            </a:r>
            <a:r>
              <a:rPr lang="en-US" sz="1200" dirty="0" err="1">
                <a:latin typeface="Palatino Linotype" panose="02040502050505030304" pitchFamily="18" charset="0"/>
              </a:rPr>
              <a:t>Alvisi</a:t>
            </a:r>
            <a:r>
              <a:rPr lang="en-US" sz="1200" dirty="0">
                <a:latin typeface="Palatino Linotype" panose="02040502050505030304" pitchFamily="18" charset="0"/>
              </a:rPr>
              <a:t>, M. Dahlin, A. Clement, and E. Wong. Zyzzyva: Speculative byzantine fault tolerance. In Proceedings of Twenty-first ACM SIGOPS Symposium on Operating Systems Principles, SOSP, pages 45–58. ACM, 2007.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latin typeface="Palatino Linotype" panose="02040502050505030304" pitchFamily="18" charset="0"/>
              </a:rPr>
              <a:t>Yair</a:t>
            </a:r>
            <a:r>
              <a:rPr lang="en-US" sz="1200" dirty="0">
                <a:latin typeface="Palatino Linotype" panose="02040502050505030304" pitchFamily="18" charset="0"/>
              </a:rPr>
              <a:t> Amir, </a:t>
            </a:r>
            <a:r>
              <a:rPr lang="en-US" sz="1200" dirty="0" err="1">
                <a:latin typeface="Palatino Linotype" panose="02040502050505030304" pitchFamily="18" charset="0"/>
              </a:rPr>
              <a:t>Claudiu</a:t>
            </a:r>
            <a:r>
              <a:rPr lang="en-US" sz="1200" dirty="0">
                <a:latin typeface="Palatino Linotype" panose="02040502050505030304" pitchFamily="18" charset="0"/>
              </a:rPr>
              <a:t> Danilov, Danny </a:t>
            </a:r>
            <a:r>
              <a:rPr lang="en-US" sz="1200" dirty="0" err="1">
                <a:latin typeface="Palatino Linotype" panose="02040502050505030304" pitchFamily="18" charset="0"/>
              </a:rPr>
              <a:t>Dolev</a:t>
            </a:r>
            <a:r>
              <a:rPr lang="en-US" sz="1200" dirty="0">
                <a:latin typeface="Palatino Linotype" panose="02040502050505030304" pitchFamily="18" charset="0"/>
              </a:rPr>
              <a:t>, Jonathan Kirsch, John Lane, Cristina Nita-</a:t>
            </a:r>
            <a:r>
              <a:rPr lang="en-US" sz="1200" dirty="0" err="1">
                <a:latin typeface="Palatino Linotype" panose="02040502050505030304" pitchFamily="18" charset="0"/>
              </a:rPr>
              <a:t>Rotaru</a:t>
            </a:r>
            <a:r>
              <a:rPr lang="en-US" sz="1200" dirty="0">
                <a:latin typeface="Palatino Linotype" panose="02040502050505030304" pitchFamily="18" charset="0"/>
              </a:rPr>
              <a:t>, Josh Olsen, and David </a:t>
            </a:r>
            <a:r>
              <a:rPr lang="en-US" sz="1200" dirty="0" err="1">
                <a:latin typeface="Palatino Linotype" panose="02040502050505030304" pitchFamily="18" charset="0"/>
              </a:rPr>
              <a:t>Zage</a:t>
            </a:r>
            <a:r>
              <a:rPr lang="en-US" sz="1200" dirty="0">
                <a:latin typeface="Palatino Linotype" panose="02040502050505030304" pitchFamily="18" charset="0"/>
              </a:rPr>
              <a:t>. Steward: Scaling byzantine fault-tolerant replication to wide area networks. IEEE Transactions on Dependable and Secure Computing, 7(1):80–93, 2010. doi:10.1109/TDSC.2008.53.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, Proof-of-Execution: Reaching Consensus through Fault-Tolerant Speculation, </a:t>
            </a:r>
            <a:r>
              <a:rPr lang="en-US" sz="1200" dirty="0" err="1">
                <a:latin typeface="Palatino Linotype" panose="02040502050505030304" pitchFamily="18" charset="0"/>
              </a:rPr>
              <a:t>CoRR</a:t>
            </a:r>
            <a:r>
              <a:rPr lang="en-US" sz="1200" dirty="0">
                <a:latin typeface="Palatino Linotype" panose="02040502050505030304" pitchFamily="18" charset="0"/>
              </a:rPr>
              <a:t>, vol. abs/1911.00838, 2019.</a:t>
            </a:r>
          </a:p>
        </p:txBody>
      </p:sp>
    </p:spTree>
    <p:extLst>
      <p:ext uri="{BB962C8B-B14F-4D97-AF65-F5344CB8AC3E}">
        <p14:creationId xmlns:p14="http://schemas.microsoft.com/office/powerpoint/2010/main" val="80790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5C541-4BC3-9C4A-A743-B2922E2C2BE3}"/>
              </a:ext>
            </a:extLst>
          </p:cNvPr>
          <p:cNvSpPr/>
          <p:nvPr/>
        </p:nvSpPr>
        <p:spPr>
          <a:xfrm>
            <a:off x="2862666" y="1124419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Permissionless</a:t>
            </a:r>
            <a:endParaRPr lang="en-US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EE4E9-CFF6-A249-9430-30E16E24B58A}"/>
              </a:ext>
            </a:extLst>
          </p:cNvPr>
          <p:cNvSpPr/>
          <p:nvPr/>
        </p:nvSpPr>
        <p:spPr>
          <a:xfrm>
            <a:off x="5332860" y="2505670"/>
            <a:ext cx="96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vs.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4DD7-9472-1E41-BB32-390C48C39C1D}"/>
              </a:ext>
            </a:extLst>
          </p:cNvPr>
          <p:cNvSpPr/>
          <p:nvPr/>
        </p:nvSpPr>
        <p:spPr>
          <a:xfrm>
            <a:off x="2862666" y="3743021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Permissioned</a:t>
            </a:r>
          </a:p>
        </p:txBody>
      </p:sp>
    </p:spTree>
    <p:extLst>
      <p:ext uri="{BB962C8B-B14F-4D97-AF65-F5344CB8AC3E}">
        <p14:creationId xmlns:p14="http://schemas.microsoft.com/office/powerpoint/2010/main" val="29347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64D42AB4-35CA-A243-BDB5-1F3F2BED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7631" y="406169"/>
            <a:ext cx="914400" cy="914400"/>
          </a:xfrm>
          <a:prstGeom prst="rect">
            <a:avLst/>
          </a:prstGeom>
        </p:spPr>
      </p:pic>
      <p:pic>
        <p:nvPicPr>
          <p:cNvPr id="9" name="Graphic 8" descr="Euro">
            <a:extLst>
              <a:ext uri="{FF2B5EF4-FFF2-40B4-BE49-F238E27FC236}">
                <a16:creationId xmlns:a16="http://schemas.microsoft.com/office/drawing/2014/main" id="{6994E850-D1C1-894C-96B8-4A9580E91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0557" y="406169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51CC09-BE64-9E47-99B7-6068653F0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04" y="406169"/>
            <a:ext cx="993762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4E7C14-93A5-1945-9F37-4CBB05525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9890" y="464790"/>
            <a:ext cx="635210" cy="10322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Cryptocurrencies: Bitcoin &amp; Ethereum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25 0.06666 L 0.00325 0.77268 " pathEditMode="relative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6 0.06666 L -0.00026 0.73402 " pathEditMode="relative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21 0.08055 L 0.00221 0.73009 " pathEditMode="relative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0.08101 L 0.00117 0.75162 " pathEditMode="relative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64D42AB4-35CA-A243-BDB5-1F3F2BED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7631" y="406169"/>
            <a:ext cx="914400" cy="914400"/>
          </a:xfrm>
          <a:prstGeom prst="rect">
            <a:avLst/>
          </a:prstGeom>
        </p:spPr>
      </p:pic>
      <p:pic>
        <p:nvPicPr>
          <p:cNvPr id="9" name="Graphic 8" descr="Euro">
            <a:extLst>
              <a:ext uri="{FF2B5EF4-FFF2-40B4-BE49-F238E27FC236}">
                <a16:creationId xmlns:a16="http://schemas.microsoft.com/office/drawing/2014/main" id="{6994E850-D1C1-894C-96B8-4A9580E91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0557" y="406169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51CC09-BE64-9E47-99B7-6068653F0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04" y="406169"/>
            <a:ext cx="993762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4E7C14-93A5-1945-9F37-4CBB05525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9890" y="464790"/>
            <a:ext cx="635210" cy="10322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Access: Anyone can participate.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625B95-6FD1-174F-A756-9033DB012E8E}"/>
              </a:ext>
            </a:extLst>
          </p:cNvPr>
          <p:cNvSpPr txBox="1">
            <a:spLocks/>
          </p:cNvSpPr>
          <p:nvPr/>
        </p:nvSpPr>
        <p:spPr bwMode="auto">
          <a:xfrm>
            <a:off x="898910" y="4960694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of the replicas are unknown.</a:t>
            </a:r>
            <a:endParaRPr lang="en-US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25 0.06666 L 0.00325 0.77268 " pathEditMode="relative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6 0.06666 L -0.00026 0.73402 " pathEditMode="relative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21 0.08055 L 0.00221 0.73009 " pathEditMode="relative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0.08101 L 0.00117 0.75162 " pathEditMode="relative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64D42AB4-35CA-A243-BDB5-1F3F2BED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7631" y="406169"/>
            <a:ext cx="914400" cy="914400"/>
          </a:xfrm>
          <a:prstGeom prst="rect">
            <a:avLst/>
          </a:prstGeom>
        </p:spPr>
      </p:pic>
      <p:pic>
        <p:nvPicPr>
          <p:cNvPr id="9" name="Graphic 8" descr="Euro">
            <a:extLst>
              <a:ext uri="{FF2B5EF4-FFF2-40B4-BE49-F238E27FC236}">
                <a16:creationId xmlns:a16="http://schemas.microsoft.com/office/drawing/2014/main" id="{6994E850-D1C1-894C-96B8-4A9580E91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0557" y="406169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51CC09-BE64-9E47-99B7-6068653F0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04" y="406169"/>
            <a:ext cx="993762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4E7C14-93A5-1945-9F37-4CBB05525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9890" y="464790"/>
            <a:ext cx="635210" cy="10322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computing complex hashes.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8F62BF-7455-A749-B277-9E40E1F56AC5}"/>
              </a:ext>
            </a:extLst>
          </p:cNvPr>
          <p:cNvSpPr txBox="1">
            <a:spLocks/>
          </p:cNvSpPr>
          <p:nvPr/>
        </p:nvSpPr>
        <p:spPr bwMode="auto">
          <a:xfrm>
            <a:off x="1007164" y="5096459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Wastage of Energy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25 0.06666 L 0.00325 0.77268 " pathEditMode="relative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6 0.06666 L -0.00026 0.73402 " pathEditMode="relative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21 0.08055 L 0.00221 0.73009 " pathEditMode="relative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0.08101 L 0.00117 0.75162 " pathEditMode="relative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4162669E-0ADB-8C46-9D71-0A1ED80F6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7" y="-158740"/>
            <a:ext cx="1510750" cy="1510750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known a priori.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4D484-63C3-F34D-9C01-F12D2C746DBA}"/>
              </a:ext>
            </a:extLst>
          </p:cNvPr>
          <p:cNvGrpSpPr/>
          <p:nvPr/>
        </p:nvGrpSpPr>
        <p:grpSpPr>
          <a:xfrm>
            <a:off x="708992" y="287322"/>
            <a:ext cx="914400" cy="5741499"/>
            <a:chOff x="708992" y="287322"/>
            <a:chExt cx="914400" cy="5741499"/>
          </a:xfrm>
        </p:grpSpPr>
        <p:pic>
          <p:nvPicPr>
            <p:cNvPr id="10" name="Graphic 9" descr="DJ">
              <a:extLst>
                <a:ext uri="{FF2B5EF4-FFF2-40B4-BE49-F238E27FC236}">
                  <a16:creationId xmlns:a16="http://schemas.microsoft.com/office/drawing/2014/main" id="{83815FEF-A084-B748-B13D-8192972B1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Pilot">
              <a:extLst>
                <a:ext uri="{FF2B5EF4-FFF2-40B4-BE49-F238E27FC236}">
                  <a16:creationId xmlns:a16="http://schemas.microsoft.com/office/drawing/2014/main" id="{4AA14D21-E2E6-B840-8CA9-3C7A929A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Welder">
              <a:extLst>
                <a:ext uri="{FF2B5EF4-FFF2-40B4-BE49-F238E27FC236}">
                  <a16:creationId xmlns:a16="http://schemas.microsoft.com/office/drawing/2014/main" id="{A7DFB704-68E1-1E4F-8344-021F4F32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Astronaut">
              <a:extLst>
                <a:ext uri="{FF2B5EF4-FFF2-40B4-BE49-F238E27FC236}">
                  <a16:creationId xmlns:a16="http://schemas.microsoft.com/office/drawing/2014/main" id="{E2F469AF-DA6B-DB42-9E7F-0F390365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Farmer">
              <a:extLst>
                <a:ext uri="{FF2B5EF4-FFF2-40B4-BE49-F238E27FC236}">
                  <a16:creationId xmlns:a16="http://schemas.microsoft.com/office/drawing/2014/main" id="{20ECE8EA-6071-BD49-B669-0A29E720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DA345D-19F8-5B48-BB2D-B27A0D4B2B0A}"/>
              </a:ext>
            </a:extLst>
          </p:cNvPr>
          <p:cNvGrpSpPr/>
          <p:nvPr/>
        </p:nvGrpSpPr>
        <p:grpSpPr>
          <a:xfrm>
            <a:off x="10363195" y="287322"/>
            <a:ext cx="914400" cy="5741499"/>
            <a:chOff x="708992" y="287322"/>
            <a:chExt cx="914400" cy="5741499"/>
          </a:xfrm>
        </p:grpSpPr>
        <p:pic>
          <p:nvPicPr>
            <p:cNvPr id="25" name="Graphic 24" descr="DJ">
              <a:extLst>
                <a:ext uri="{FF2B5EF4-FFF2-40B4-BE49-F238E27FC236}">
                  <a16:creationId xmlns:a16="http://schemas.microsoft.com/office/drawing/2014/main" id="{DF022012-88DA-C84E-A92D-D7D9CB5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lot">
              <a:extLst>
                <a:ext uri="{FF2B5EF4-FFF2-40B4-BE49-F238E27FC236}">
                  <a16:creationId xmlns:a16="http://schemas.microsoft.com/office/drawing/2014/main" id="{FF2EBEF0-8260-5944-B77F-A5E1C011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elder">
              <a:extLst>
                <a:ext uri="{FF2B5EF4-FFF2-40B4-BE49-F238E27FC236}">
                  <a16:creationId xmlns:a16="http://schemas.microsoft.com/office/drawing/2014/main" id="{F3D5330C-893B-7C45-B99F-DE8342C0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Astronaut">
              <a:extLst>
                <a:ext uri="{FF2B5EF4-FFF2-40B4-BE49-F238E27FC236}">
                  <a16:creationId xmlns:a16="http://schemas.microsoft.com/office/drawing/2014/main" id="{14A23F59-3A9D-F346-BBD5-B7E08A53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Farmer">
              <a:extLst>
                <a:ext uri="{FF2B5EF4-FFF2-40B4-BE49-F238E27FC236}">
                  <a16:creationId xmlns:a16="http://schemas.microsoft.com/office/drawing/2014/main" id="{A0AA8FC8-AE17-9A4B-B3BD-067B0E23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C5C113C8-3D08-A04F-B89D-889600D8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920" y="-165423"/>
            <a:ext cx="1510750" cy="15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1 0.03379 L 0.00221 0.75926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42 0.05787 L 0.00442 0.7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4162669E-0ADB-8C46-9D71-0A1ED80F6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7" y="-158740"/>
            <a:ext cx="1510750" cy="1510750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8992" y="2425148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54764" y="411981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Blockchain Databases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F4D484-63C3-F34D-9C01-F12D2C746DBA}"/>
              </a:ext>
            </a:extLst>
          </p:cNvPr>
          <p:cNvGrpSpPr/>
          <p:nvPr/>
        </p:nvGrpSpPr>
        <p:grpSpPr>
          <a:xfrm>
            <a:off x="708992" y="287322"/>
            <a:ext cx="914400" cy="5741499"/>
            <a:chOff x="708992" y="287322"/>
            <a:chExt cx="914400" cy="5741499"/>
          </a:xfrm>
        </p:grpSpPr>
        <p:pic>
          <p:nvPicPr>
            <p:cNvPr id="10" name="Graphic 9" descr="DJ">
              <a:extLst>
                <a:ext uri="{FF2B5EF4-FFF2-40B4-BE49-F238E27FC236}">
                  <a16:creationId xmlns:a16="http://schemas.microsoft.com/office/drawing/2014/main" id="{83815FEF-A084-B748-B13D-8192972B1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Pilot">
              <a:extLst>
                <a:ext uri="{FF2B5EF4-FFF2-40B4-BE49-F238E27FC236}">
                  <a16:creationId xmlns:a16="http://schemas.microsoft.com/office/drawing/2014/main" id="{4AA14D21-E2E6-B840-8CA9-3C7A929A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Welder">
              <a:extLst>
                <a:ext uri="{FF2B5EF4-FFF2-40B4-BE49-F238E27FC236}">
                  <a16:creationId xmlns:a16="http://schemas.microsoft.com/office/drawing/2014/main" id="{A7DFB704-68E1-1E4F-8344-021F4F32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Astronaut">
              <a:extLst>
                <a:ext uri="{FF2B5EF4-FFF2-40B4-BE49-F238E27FC236}">
                  <a16:creationId xmlns:a16="http://schemas.microsoft.com/office/drawing/2014/main" id="{E2F469AF-DA6B-DB42-9E7F-0F390365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Farmer">
              <a:extLst>
                <a:ext uri="{FF2B5EF4-FFF2-40B4-BE49-F238E27FC236}">
                  <a16:creationId xmlns:a16="http://schemas.microsoft.com/office/drawing/2014/main" id="{20ECE8EA-6071-BD49-B669-0A29E720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DA345D-19F8-5B48-BB2D-B27A0D4B2B0A}"/>
              </a:ext>
            </a:extLst>
          </p:cNvPr>
          <p:cNvGrpSpPr/>
          <p:nvPr/>
        </p:nvGrpSpPr>
        <p:grpSpPr>
          <a:xfrm>
            <a:off x="10363195" y="287322"/>
            <a:ext cx="914400" cy="5741499"/>
            <a:chOff x="708992" y="287322"/>
            <a:chExt cx="914400" cy="5741499"/>
          </a:xfrm>
        </p:grpSpPr>
        <p:pic>
          <p:nvPicPr>
            <p:cNvPr id="25" name="Graphic 24" descr="DJ">
              <a:extLst>
                <a:ext uri="{FF2B5EF4-FFF2-40B4-BE49-F238E27FC236}">
                  <a16:creationId xmlns:a16="http://schemas.microsoft.com/office/drawing/2014/main" id="{DF022012-88DA-C84E-A92D-D7D9CB5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lot">
              <a:extLst>
                <a:ext uri="{FF2B5EF4-FFF2-40B4-BE49-F238E27FC236}">
                  <a16:creationId xmlns:a16="http://schemas.microsoft.com/office/drawing/2014/main" id="{FF2EBEF0-8260-5944-B77F-A5E1C011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Welder">
              <a:extLst>
                <a:ext uri="{FF2B5EF4-FFF2-40B4-BE49-F238E27FC236}">
                  <a16:creationId xmlns:a16="http://schemas.microsoft.com/office/drawing/2014/main" id="{F3D5330C-893B-7C45-B99F-DE8342C0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Astronaut">
              <a:extLst>
                <a:ext uri="{FF2B5EF4-FFF2-40B4-BE49-F238E27FC236}">
                  <a16:creationId xmlns:a16="http://schemas.microsoft.com/office/drawing/2014/main" id="{14A23F59-3A9D-F346-BBD5-B7E08A53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Farmer">
              <a:extLst>
                <a:ext uri="{FF2B5EF4-FFF2-40B4-BE49-F238E27FC236}">
                  <a16:creationId xmlns:a16="http://schemas.microsoft.com/office/drawing/2014/main" id="{A0AA8FC8-AE17-9A4B-B3BD-067B0E23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C5C113C8-3D08-A04F-B89D-889600D8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920" y="-165423"/>
            <a:ext cx="1510750" cy="15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1 0.03379 L 0.00221 0.75926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42 0.05787 L 0.00442 0.7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5002</TotalTime>
  <Words>1034</Words>
  <Application>Microsoft Macintosh PowerPoint</Application>
  <PresentationFormat>Widescreen</PresentationFormat>
  <Paragraphs>197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ResilientDB: Global Scale Resilient  Blockchain Fabric</vt:lpstr>
      <vt:lpstr>Blockchain Applications</vt:lpstr>
      <vt:lpstr>At the core of any Blockchain application is a Byzantine Fault-Tolerant (BFT) consensus protocol.</vt:lpstr>
      <vt:lpstr>PowerPoint Presentation</vt:lpstr>
      <vt:lpstr>Permissionless Blockchains</vt:lpstr>
      <vt:lpstr>Permissionless Blockchains</vt:lpstr>
      <vt:lpstr>Permissionless Blockchains</vt:lpstr>
      <vt:lpstr>Permissioned Blockchains</vt:lpstr>
      <vt:lpstr>Permissioned Blockchains</vt:lpstr>
      <vt:lpstr>Permissioned Blockchains</vt:lpstr>
      <vt:lpstr>Permissioned Blockchains</vt:lpstr>
      <vt:lpstr>Challenges For Geo-Scale Blockchains</vt:lpstr>
      <vt:lpstr>Limitations of Existing Consensus Protocols</vt:lpstr>
      <vt:lpstr>GeoBFT Protocol</vt:lpstr>
      <vt:lpstr>PowerPoint Presentation</vt:lpstr>
      <vt:lpstr>Local Replication</vt:lpstr>
      <vt:lpstr>PBFT Civil Execution</vt:lpstr>
      <vt:lpstr>Inter-Cluster Sharing</vt:lpstr>
      <vt:lpstr>Ordering and Execution</vt:lpstr>
      <vt:lpstr>Implementation on ResilientDB</vt:lpstr>
      <vt:lpstr>Ledger (Blockchain) Management</vt:lpstr>
      <vt:lpstr>Evaluation on ResilientDB</vt:lpstr>
      <vt:lpstr>Scalability</vt:lpstr>
      <vt:lpstr>PowerPoint Presentation</vt:lpstr>
      <vt:lpstr>Conclusions and Final Remarks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583</cp:revision>
  <dcterms:created xsi:type="dcterms:W3CDTF">2018-08-17T23:07:33Z</dcterms:created>
  <dcterms:modified xsi:type="dcterms:W3CDTF">2020-08-15T06:30:59Z</dcterms:modified>
  <cp:category/>
</cp:coreProperties>
</file>